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embedTrueTypeFonts="1" saveSubsetFonts="1" autoCompressPictures="0">
  <p:sldMasterIdLst>
    <p:sldMasterId id="214748365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4630400" cy="8229600"/>
  <p:notesSz cx="8229600" cy="14630400"/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216" y="312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282F153-3F37-0F45-9E97-73ACFA13230C}" type="datetime1">
              <a:rPr lang="en-US"/>
              <a:pPr lvl="0">
                <a:defRPr/>
              </a:pPr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en-US"/>
              <a:t>Click to edit Master text styles</a:t>
            </a:r>
            <a:endParaRPr lang="en-US"/>
          </a:p>
          <a:p>
            <a:pPr lvl="1">
              <a:defRPr/>
            </a:pPr>
            <a:r>
              <a:rPr lang="en-US"/>
              <a:t>Second level</a:t>
            </a:r>
            <a:endParaRPr lang="en-US"/>
          </a:p>
          <a:p>
            <a:pPr lvl="2">
              <a:defRPr/>
            </a:pPr>
            <a:r>
              <a:rPr lang="en-US"/>
              <a:t>Third level</a:t>
            </a:r>
            <a:endParaRPr lang="en-US"/>
          </a:p>
          <a:p>
            <a:pPr lvl="3">
              <a:defRPr/>
            </a:pPr>
            <a:r>
              <a:rPr lang="en-US"/>
              <a:t>Fourth level</a:t>
            </a:r>
            <a:endParaRPr lang="en-US"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E5E9CC1-C706-0F49-92D6-E571CC5EEA8F}" type="slidenum">
              <a:rPr lang="en-US"/>
              <a:pPr lvl="0"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7021451-1387-4CA6-816F-3879F97B5CBC}" type="slidenum">
              <a:rPr lang="en-US"/>
              <a:pPr lvl="0"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image" Target="../media/image1.png"  /><Relationship Id="rId2" Type="http://schemas.openxmlformats.org/officeDocument/2006/relationships/image" Target="../media/image2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image" Target="../media/image3.png"  /><Relationship Id="rId2" Type="http://schemas.openxmlformats.org/officeDocument/2006/relationships/image" Target="../media/image4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image" Target="../media/image5.png"  /><Relationship Id="rId2" Type="http://schemas.openxmlformats.org/officeDocument/2006/relationships/image" Target="../media/image6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image" Target="../media/image7.png"  /><Relationship Id="rId2" Type="http://schemas.openxmlformats.org/officeDocument/2006/relationships/image" Target="../media/image8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image" Target="../media/image9.png"  /><Relationship Id="rId2" Type="http://schemas.openxmlformats.org/officeDocument/2006/relationships/image" Target="../media/image10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image" Target="../media/image11.png"  /><Relationship Id="rId2" Type="http://schemas.openxmlformats.org/officeDocument/2006/relationships/image" Target="../media/image12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image" Target="../media/image13.png"  /><Relationship Id="rId2" Type="http://schemas.openxmlformats.org/officeDocument/2006/relationships/image" Target="../media/image14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image" Target="../media/image15.png"  /><Relationship Id="rId2" Type="http://schemas.openxmlformats.org/officeDocument/2006/relationships/image" Target="../media/image16.png"  /><Relationship Id="rId3" Type="http://schemas.openxmlformats.org/officeDocument/2006/relationships/hyperlink" Target="https://gamma.app/?utm_source=made-with-gamma" TargetMode="External" /><Relationship Id="rId4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7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image" Target="../media/image18.png"  /><Relationship Id="rId2" Type="http://schemas.openxmlformats.org/officeDocument/2006/relationships/image" Target="../media/image19.png"  /><Relationship Id="rId3" Type="http://schemas.openxmlformats.org/officeDocument/2006/relationships/image" Target="../media/image20.png"  /><Relationship Id="rId4" Type="http://schemas.openxmlformats.org/officeDocument/2006/relationships/image" Target="../media/image21.png"  /><Relationship Id="rId5" Type="http://schemas.openxmlformats.org/officeDocument/2006/relationships/image" Target="../media/image22.png"  /><Relationship Id="rId6" Type="http://schemas.openxmlformats.org/officeDocument/2006/relationships/image" Target="../media/image23.png"  /><Relationship Id="rId7" Type="http://schemas.openxmlformats.org/officeDocument/2006/relationships/slideLayout" Target="../slideLayouts/slideLayout3.xml"  /><Relationship Id="rId8" Type="http://schemas.openxmlformats.org/officeDocument/2006/relationships/notesSlide" Target="../notesSlides/notesSlide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image" Target="../media/image24.png"  /><Relationship Id="rId2" Type="http://schemas.openxmlformats.org/officeDocument/2006/relationships/image" Target="../media/image25.png"  /><Relationship Id="rId3" Type="http://schemas.openxmlformats.org/officeDocument/2006/relationships/image" Target="../media/image26.png"  /><Relationship Id="rId4" Type="http://schemas.openxmlformats.org/officeDocument/2006/relationships/image" Target="../media/image27.png"  /><Relationship Id="rId5" Type="http://schemas.openxmlformats.org/officeDocument/2006/relationships/slideLayout" Target="../slideLayouts/slideLayout4.xml"  /><Relationship Id="rId6" Type="http://schemas.openxmlformats.org/officeDocument/2006/relationships/notesSlide" Target="../notesSlides/notesSlide3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5.xml"  /><Relationship Id="rId3" Type="http://schemas.openxmlformats.org/officeDocument/2006/relationships/image" Target="../media/image28.png"  /><Relationship Id="rId4" Type="http://schemas.openxmlformats.org/officeDocument/2006/relationships/image" Target="../media/image29.png"  /><Relationship Id="rId5" Type="http://schemas.openxmlformats.org/officeDocument/2006/relationships/image" Target="../media/image30.png"  /><Relationship Id="rId6" Type="http://schemas.openxmlformats.org/officeDocument/2006/relationships/image" Target="../media/image31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image" Target="../media/image32.png"  /><Relationship Id="rId10" Type="http://schemas.openxmlformats.org/officeDocument/2006/relationships/notesSlide" Target="../notesSlides/notesSlide5.xml"  /><Relationship Id="rId2" Type="http://schemas.openxmlformats.org/officeDocument/2006/relationships/image" Target="../media/image33.png"  /><Relationship Id="rId3" Type="http://schemas.openxmlformats.org/officeDocument/2006/relationships/image" Target="../media/image34.png"  /><Relationship Id="rId4" Type="http://schemas.openxmlformats.org/officeDocument/2006/relationships/image" Target="../media/image35.png"  /><Relationship Id="rId5" Type="http://schemas.openxmlformats.org/officeDocument/2006/relationships/image" Target="../media/image36.png"  /><Relationship Id="rId6" Type="http://schemas.openxmlformats.org/officeDocument/2006/relationships/image" Target="../media/image37.png"  /><Relationship Id="rId7" Type="http://schemas.openxmlformats.org/officeDocument/2006/relationships/image" Target="../media/image38.png"  /><Relationship Id="rId8" Type="http://schemas.openxmlformats.org/officeDocument/2006/relationships/image" Target="../media/image39.png"  /><Relationship Id="rId9" Type="http://schemas.openxmlformats.org/officeDocument/2006/relationships/slideLayout" Target="../slideLayouts/slideLayout6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image" Target="../media/image40.png"  /><Relationship Id="rId2" Type="http://schemas.openxmlformats.org/officeDocument/2006/relationships/slideLayout" Target="../slideLayouts/slideLayout7.xml"  /><Relationship Id="rId3" Type="http://schemas.openxmlformats.org/officeDocument/2006/relationships/notesSlide" Target="../notesSlides/notesSlide6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8.xml"  /><Relationship Id="rId3" Type="http://schemas.openxmlformats.org/officeDocument/2006/relationships/image" Target="../media/image41.png"  /><Relationship Id="rId4" Type="http://schemas.openxmlformats.org/officeDocument/2006/relationships/image" Target="../media/image42.png"  /><Relationship Id="rId5" Type="http://schemas.openxmlformats.org/officeDocument/2006/relationships/image" Target="../media/image43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image" Target="../media/image44.png"  /><Relationship Id="rId2" Type="http://schemas.openxmlformats.org/officeDocument/2006/relationships/slideLayout" Target="../slideLayouts/slideLayout9.xml"  /><Relationship Id="rId3" Type="http://schemas.openxmlformats.org/officeDocument/2006/relationships/notesSlide" Target="../notesSlides/notesSlide8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74902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anchor="t"/>
          <a:lstStyle/>
          <a:p>
            <a:pPr marL="0" indent="0" algn="l">
              <a:lnSpc>
                <a:spcPts val="5850"/>
              </a:lnSpc>
              <a:buNone/>
              <a:defRPr/>
            </a:pPr>
            <a:r>
              <a:rPr lang="ko-KR" altLang="en-US" sz="4650" b="1" kern="0" spc="-94">
                <a:solidFill>
                  <a:srgbClr val="ff8aaf"/>
                </a:solidFill>
                <a:latin typeface="Petrona Bold"/>
                <a:ea typeface="Petrona Bold"/>
                <a:cs typeface="Petrona Bold"/>
              </a:rPr>
              <a:t>지역별 분리수거 게임</a:t>
            </a:r>
            <a:endParaRPr lang="ko-KR" altLang="en-US" sz="4650" b="1" kern="0" spc="-94">
              <a:solidFill>
                <a:srgbClr val="ff8aaf"/>
              </a:solidFill>
              <a:latin typeface="Petrona Bold"/>
              <a:ea typeface="Petrona Bold"/>
              <a:cs typeface="Petrona Bold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390358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환경을 사랑하는 여러분을 위한 혁신적인 솔루션을 소개합니다.</a:t>
            </a:r>
            <a:endParaRPr lang="en-US" sz="1750"/>
          </a:p>
        </p:txBody>
      </p:sp>
      <p:sp>
        <p:nvSpPr>
          <p:cNvPr id="5" name="Text 2"/>
          <p:cNvSpPr/>
          <p:nvPr/>
        </p:nvSpPr>
        <p:spPr>
          <a:xfrm>
            <a:off x="6280190" y="452163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우리 동네 맞춤형 분리수거 정보와 재미있는 게임이 결합된 앱입니다.</a:t>
            </a:r>
            <a:endParaRPr lang="en-US" sz="1750"/>
          </a:p>
        </p:txBody>
      </p:sp>
      <p:sp>
        <p:nvSpPr>
          <p:cNvPr id="6" name="Text 3"/>
          <p:cNvSpPr/>
          <p:nvPr/>
        </p:nvSpPr>
        <p:spPr>
          <a:xfrm>
            <a:off x="6280190" y="513969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아이부터 어른까지, 새로운 방식으로 환경 보호에 동참해보세요.</a:t>
            </a:r>
            <a:endParaRPr lang="en-US" sz="1750"/>
          </a:p>
        </p:txBody>
      </p:sp>
      <p:sp>
        <p:nvSpPr>
          <p:cNvPr id="7" name="Shape 4"/>
          <p:cNvSpPr/>
          <p:nvPr/>
        </p:nvSpPr>
        <p:spPr>
          <a:xfrm>
            <a:off x="6280190" y="5774650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72089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b="1" spc="-94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왜 필요한가요?</a:t>
            </a:r>
            <a:endParaRPr lang="en-US" sz="4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669977"/>
            <a:ext cx="2152055" cy="132468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3297674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89679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환경 보호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357217" y="3404949"/>
            <a:ext cx="323802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올바른 분리수거로 지구를 지킵니다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4007763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8367C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4051340"/>
            <a:ext cx="4304109" cy="132468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514374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781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지역별 맞춤 정보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6433304" y="4786313"/>
            <a:ext cx="36197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우리 동네 기준에 맞는 정확한 분리 방법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89126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8367C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432703"/>
            <a:ext cx="6456164" cy="132468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895737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5951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분리수거 혼란 해소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7509272" y="6167676"/>
            <a:ext cx="33564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복잡한 규칙을 쉽게 배울 수 있습니다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51459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b="1" spc="-94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누구를 위한 앱인가요?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4910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747" y="3522940"/>
            <a:ext cx="357188" cy="4464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3491032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일반 시민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7017306" y="3999190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복잡한 분리수거 규칙에 혼란을 겪는 모든 연령층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0171867" y="34910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424" y="3522940"/>
            <a:ext cx="357188" cy="4464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08983" y="3491032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이사한 주민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10908983" y="3999190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새로운 지역의 규칙을 빠르게 배우고 싶은 분들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20696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747" y="5238869"/>
            <a:ext cx="357188" cy="4464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20696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환경 교육 가정</a:t>
            </a:r>
            <a:endParaRPr lang="en-US" sz="2300" dirty="0"/>
          </a:p>
        </p:txBody>
      </p:sp>
      <p:sp>
        <p:nvSpPr>
          <p:cNvPr id="15" name="Text 9"/>
          <p:cNvSpPr/>
          <p:nvPr/>
        </p:nvSpPr>
        <p:spPr>
          <a:xfrm>
            <a:off x="7017306" y="571511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자녀에게 재미있게 환경 보호를 가르치고 싶은 부모님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50821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5850"/>
              </a:lnSpc>
              <a:buNone/>
              <a:defRPr/>
            </a:pPr>
            <a:r>
              <a:rPr lang="en-US" sz="4650" b="1" kern="0" spc="-94">
                <a:solidFill>
                  <a:srgbClr val="ff8aaf"/>
                </a:solidFill>
                <a:latin typeface="Petrona Bold"/>
                <a:ea typeface="Petrona Bold"/>
                <a:cs typeface="Petrona Bold"/>
              </a:rPr>
              <a:t>주요 기능</a:t>
            </a:r>
            <a:endParaRPr lang="en-US" sz="465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280190" y="1935242"/>
            <a:ext cx="1134070" cy="15876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24799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지역 맞춤 정보</a:t>
            </a:r>
            <a:endParaRPr lang="en-US" sz="2300"/>
          </a:p>
        </p:txBody>
      </p:sp>
      <p:sp>
        <p:nvSpPr>
          <p:cNvPr id="6" name="Text 2"/>
          <p:cNvSpPr/>
          <p:nvPr/>
        </p:nvSpPr>
        <p:spPr>
          <a:xfrm>
            <a:off x="7754422" y="27290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내 동네 분리수거 규칙을 정확히 알려드립니다</a:t>
            </a:r>
            <a:endParaRPr lang="en-US" sz="175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280190" y="3522940"/>
            <a:ext cx="1134070" cy="15995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74273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게임형 학습</a:t>
            </a:r>
            <a:endParaRPr lang="en-US" sz="2300"/>
          </a:p>
        </p:txBody>
      </p:sp>
      <p:sp>
        <p:nvSpPr>
          <p:cNvPr id="9" name="Text 4"/>
          <p:cNvSpPr/>
          <p:nvPr/>
        </p:nvSpPr>
        <p:spPr>
          <a:xfrm>
            <a:off x="7690366" y="432272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재미있는 퀴즈와 챌린지로 쉽게 배울 수 있어요</a:t>
            </a:r>
            <a:endParaRPr lang="en-US" sz="175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280190" y="5122517"/>
            <a:ext cx="1134069" cy="161870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54422" y="552138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보상 시스템</a:t>
            </a:r>
            <a:endParaRPr lang="en-US" sz="2300"/>
          </a:p>
        </p:txBody>
      </p:sp>
      <p:sp>
        <p:nvSpPr>
          <p:cNvPr id="15" name="Text 8"/>
          <p:cNvSpPr/>
          <p:nvPr/>
        </p:nvSpPr>
        <p:spPr>
          <a:xfrm>
            <a:off x="7690366" y="601988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환경 보호 활동으로 포인트를 모아 혜택을 받으세요</a:t>
            </a:r>
            <a:endParaRPr lang="en-US" sz="17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b="1" spc="-94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앱의 장점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715453" y="28704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재미와 흥미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37863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게임 요소로 지루한 정보 전달을 즐겁게 만듭니다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319432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704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환경 보호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937790" y="337863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올바른 분리수거로 재활용률을 높여 지구를 보호합니다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58282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2304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정보 접근성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9937790" y="583120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복잡한 지역별 정보를 한 앱에서 쉽게 확인할 수 있습니다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80870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15453" y="532304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900"/>
              </a:lnSpc>
              <a:buNone/>
            </a:pPr>
            <a:r>
              <a:rPr lang="en-US" sz="2300" b="1" spc="-47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커뮤니티 형성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793790" y="583120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spc="-36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환경 보호에 관심 있는 이웃들과 연결될 수 있습니다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42020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023" y="638294"/>
            <a:ext cx="5655707" cy="706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spc="-89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해결해야 할 과제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4023" y="1883688"/>
            <a:ext cx="2827853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45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정보 업데이트 문제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4023" y="2452449"/>
            <a:ext cx="6298406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spc="-34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지역별 분리수거 기준은 계속 변합니다. 최신 정보 유지가 어렵습니다.</a:t>
            </a:r>
            <a:endParaRPr lang="en-US" sz="16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023" y="3039547"/>
            <a:ext cx="6298406" cy="43093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85591" y="1883688"/>
            <a:ext cx="2827853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spc="-45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해결 방안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85591" y="2452449"/>
            <a:ext cx="6298406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spc="-34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사용자 피드백 시스템 구축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85591" y="2872621"/>
            <a:ext cx="6298406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spc="-34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지자체와 협력 관계 구축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585591" y="3292793"/>
            <a:ext cx="6298406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spc="-34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정보 오류 제보 기능 마련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585591" y="3712964"/>
            <a:ext cx="6298406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spc="-34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공식 확인 절차 도입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793790" y="2613303"/>
            <a:ext cx="2173724" cy="1324689"/>
          </a:xfrm>
          <a:prstGeom prst="roundRect">
            <a:avLst>
              <a:gd name="adj" fmla="val 7192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011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실생활 연동</a:t>
            </a:r>
            <a:endParaRPr lang="en-US" sz="2300"/>
          </a:p>
        </p:txBody>
      </p:sp>
      <p:sp>
        <p:nvSpPr>
          <p:cNvPr id="6" name="Text 3"/>
          <p:cNvSpPr/>
          <p:nvPr/>
        </p:nvSpPr>
        <p:spPr>
          <a:xfrm>
            <a:off x="3194328" y="3348276"/>
            <a:ext cx="3823811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실제 쓰레기 사진 인식으로 즉시 도움 제공</a:t>
            </a:r>
            <a:endParaRPr lang="en-US" sz="1750"/>
          </a:p>
        </p:txBody>
      </p:sp>
      <p:sp>
        <p:nvSpPr>
          <p:cNvPr id="7" name="Shape 4"/>
          <p:cNvSpPr/>
          <p:nvPr/>
        </p:nvSpPr>
        <p:spPr>
          <a:xfrm>
            <a:off x="3080861" y="392275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8367c"/>
          </a:solidFill>
          <a:ln/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8" name="Shape 5"/>
          <p:cNvSpPr/>
          <p:nvPr/>
        </p:nvSpPr>
        <p:spPr>
          <a:xfrm>
            <a:off x="793790" y="4051340"/>
            <a:ext cx="4347567" cy="1324689"/>
          </a:xfrm>
          <a:prstGeom prst="roundRect">
            <a:avLst>
              <a:gd name="adj" fmla="val 7192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808089" y="4514374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781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주간 챌린지</a:t>
            </a:r>
            <a:endParaRPr lang="en-US" sz="2300"/>
          </a:p>
        </p:txBody>
      </p:sp>
      <p:sp>
        <p:nvSpPr>
          <p:cNvPr id="11" name="Text 7"/>
          <p:cNvSpPr/>
          <p:nvPr/>
        </p:nvSpPr>
        <p:spPr>
          <a:xfrm>
            <a:off x="5368171" y="4786313"/>
            <a:ext cx="3297317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다양한 미션으로 지속적인 참여 유도</a:t>
            </a:r>
            <a:endParaRPr lang="en-US" sz="1750"/>
          </a:p>
        </p:txBody>
      </p:sp>
      <p:sp>
        <p:nvSpPr>
          <p:cNvPr id="12" name="Shape 8"/>
          <p:cNvSpPr/>
          <p:nvPr/>
        </p:nvSpPr>
        <p:spPr>
          <a:xfrm>
            <a:off x="5254704" y="5360789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8367c"/>
          </a:solidFill>
          <a:ln/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13" name="Shape 9"/>
          <p:cNvSpPr/>
          <p:nvPr/>
        </p:nvSpPr>
        <p:spPr>
          <a:xfrm>
            <a:off x="793790" y="5489377"/>
            <a:ext cx="6521410" cy="1324689"/>
          </a:xfrm>
          <a:prstGeom prst="roundRect">
            <a:avLst>
              <a:gd name="adj" fmla="val 7192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  <p:txBody>
          <a:bodyPr anchor="ctr"/>
          <a:p>
            <a:pPr algn="ctr">
              <a:defRPr/>
            </a:pPr>
            <a:endParaRPr lang="ko-KR" alt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895011" y="5952411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71619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900"/>
              </a:lnSpc>
              <a:buNone/>
              <a:defRPr/>
            </a:pPr>
            <a:r>
              <a:rPr lang="en-US" sz="2300" b="1" kern="0" spc="-47">
                <a:solidFill>
                  <a:srgbClr val="e0d6de"/>
                </a:solidFill>
                <a:latin typeface="Petrona Bold"/>
                <a:ea typeface="Petrona Bold"/>
                <a:cs typeface="Petrona Bold"/>
              </a:rPr>
              <a:t>리워드 시스템</a:t>
            </a:r>
            <a:endParaRPr lang="en-US" sz="2300"/>
          </a:p>
        </p:txBody>
      </p:sp>
      <p:sp>
        <p:nvSpPr>
          <p:cNvPr id="16" name="Text 11"/>
          <p:cNvSpPr/>
          <p:nvPr/>
        </p:nvSpPr>
        <p:spPr>
          <a:xfrm>
            <a:off x="7542014" y="6224349"/>
            <a:ext cx="3619738" cy="362903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 b="0" kern="0" spc="-36">
                <a:solidFill>
                  <a:srgbClr val="e0d6de"/>
                </a:solidFill>
                <a:latin typeface="Inter"/>
                <a:ea typeface="Inter"/>
                <a:cs typeface="Inter"/>
              </a:rPr>
              <a:t>환경 보호 활동에 대한 실질적 보상 제공</a:t>
            </a:r>
            <a:endParaRPr lang="en-US" sz="1750"/>
          </a:p>
        </p:txBody>
      </p:sp>
      <p:sp>
        <p:nvSpPr>
          <p:cNvPr id="17" name="Text 0"/>
          <p:cNvSpPr/>
          <p:nvPr/>
        </p:nvSpPr>
        <p:spPr>
          <a:xfrm>
            <a:off x="793790" y="946245"/>
            <a:ext cx="5655707" cy="706874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ts val="5850"/>
              </a:lnSpc>
              <a:buNone/>
              <a:defRPr/>
            </a:pPr>
            <a:r>
              <a:rPr lang="en-US" sz="4000" b="1" kern="0" spc="-89">
                <a:solidFill>
                  <a:srgbClr val="ff8aaf"/>
                </a:solidFill>
                <a:latin typeface="Petrona Bold"/>
                <a:ea typeface="Petrona Bold"/>
                <a:cs typeface="Petrona Bold"/>
              </a:rPr>
              <a:t>해결해야 할 과제</a:t>
            </a:r>
            <a:r>
              <a:rPr lang="en-US" altLang="ko-KR" sz="4000" b="1" kern="0" spc="-89">
                <a:solidFill>
                  <a:srgbClr val="ff8aaf"/>
                </a:solidFill>
                <a:latin typeface="Petrona Bold"/>
                <a:ea typeface="Petrona Bold"/>
                <a:cs typeface="Petrona Bold"/>
              </a:rPr>
              <a:t>:</a:t>
            </a:r>
            <a:r>
              <a:rPr lang="en-US" sz="4000" b="1" kern="0" spc="-94">
                <a:solidFill>
                  <a:srgbClr val="ff8aaf"/>
                </a:solidFill>
                <a:latin typeface="Petrona Bold"/>
                <a:ea typeface="Petrona Bold"/>
                <a:cs typeface="Petrona Bold"/>
              </a:rPr>
              <a:t>사용자 참여 유지 전략</a:t>
            </a:r>
            <a:endParaRPr lang="en-US" sz="4000" b="1" kern="0" spc="-94">
              <a:solidFill>
                <a:srgbClr val="ff8aaf"/>
              </a:solidFill>
              <a:latin typeface="Petrona Bold"/>
              <a:ea typeface="Petrona Bold"/>
              <a:cs typeface="Petrona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688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257" y="3296841"/>
            <a:ext cx="5394722" cy="674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00" b="1" spc="-85" kern="0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기술 구현 계획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19257" y="5890498"/>
            <a:ext cx="13191887" cy="22860"/>
          </a:xfrm>
          <a:prstGeom prst="roundRect">
            <a:avLst>
              <a:gd name="adj" fmla="val 377587"/>
            </a:avLst>
          </a:prstGeom>
          <a:solidFill>
            <a:srgbClr val="48367C"/>
          </a:solidFill>
          <a:ln/>
        </p:spPr>
      </p:sp>
      <p:sp>
        <p:nvSpPr>
          <p:cNvPr id="5" name="Shape 2"/>
          <p:cNvSpPr/>
          <p:nvPr/>
        </p:nvSpPr>
        <p:spPr>
          <a:xfrm>
            <a:off x="3284339" y="5274052"/>
            <a:ext cx="22860" cy="616506"/>
          </a:xfrm>
          <a:prstGeom prst="roundRect">
            <a:avLst>
              <a:gd name="adj" fmla="val 377587"/>
            </a:avLst>
          </a:prstGeom>
          <a:solidFill>
            <a:srgbClr val="48367C"/>
          </a:solidFill>
          <a:ln/>
        </p:spPr>
      </p:sp>
      <p:sp>
        <p:nvSpPr>
          <p:cNvPr id="6" name="Shape 3"/>
          <p:cNvSpPr/>
          <p:nvPr/>
        </p:nvSpPr>
        <p:spPr>
          <a:xfrm>
            <a:off x="3064669" y="5659338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133963" y="5688151"/>
            <a:ext cx="323612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spc="-51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1947267" y="4279344"/>
            <a:ext cx="2697361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b="1" spc="-42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기본 프레임워크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24758" y="4739759"/>
            <a:ext cx="474237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HTML/CSS와 JavaScript로 앱의 기본 구조 구축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963841" y="5890439"/>
            <a:ext cx="22860" cy="616506"/>
          </a:xfrm>
          <a:prstGeom prst="roundRect">
            <a:avLst>
              <a:gd name="adj" fmla="val 377587"/>
            </a:avLst>
          </a:prstGeom>
          <a:solidFill>
            <a:srgbClr val="48367C"/>
          </a:solidFill>
          <a:ln/>
        </p:spPr>
      </p:sp>
      <p:sp>
        <p:nvSpPr>
          <p:cNvPr id="11" name="Shape 8"/>
          <p:cNvSpPr/>
          <p:nvPr/>
        </p:nvSpPr>
        <p:spPr>
          <a:xfrm>
            <a:off x="5744170" y="5659338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813465" y="5688151"/>
            <a:ext cx="323612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spc="-51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4626650" y="6712506"/>
            <a:ext cx="2697361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b="1" spc="-42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AI 기술 도입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3604141" y="7172920"/>
            <a:ext cx="474249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이미지 인식 기술로 쓰레기 분류 자동화 시스템 개발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643342" y="5274052"/>
            <a:ext cx="22860" cy="616506"/>
          </a:xfrm>
          <a:prstGeom prst="roundRect">
            <a:avLst>
              <a:gd name="adj" fmla="val 377587"/>
            </a:avLst>
          </a:prstGeom>
          <a:solidFill>
            <a:srgbClr val="48367C"/>
          </a:solidFill>
          <a:ln/>
        </p:spPr>
      </p:sp>
      <p:sp>
        <p:nvSpPr>
          <p:cNvPr id="16" name="Shape 13"/>
          <p:cNvSpPr/>
          <p:nvPr/>
        </p:nvSpPr>
        <p:spPr>
          <a:xfrm>
            <a:off x="8423672" y="5659338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92966" y="5688151"/>
            <a:ext cx="323612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spc="-51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7306151" y="4279344"/>
            <a:ext cx="2697361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b="1" spc="-42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데이터베이스 구축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6283643" y="4739759"/>
            <a:ext cx="474249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지역별 분리수거 정보 데이터베이스 설계 및 구축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1322844" y="5890439"/>
            <a:ext cx="22860" cy="616506"/>
          </a:xfrm>
          <a:prstGeom prst="roundRect">
            <a:avLst>
              <a:gd name="adj" fmla="val 377587"/>
            </a:avLst>
          </a:prstGeom>
          <a:solidFill>
            <a:srgbClr val="48367C"/>
          </a:solidFill>
          <a:ln/>
        </p:spPr>
      </p:sp>
      <p:sp>
        <p:nvSpPr>
          <p:cNvPr id="21" name="Shape 18"/>
          <p:cNvSpPr/>
          <p:nvPr/>
        </p:nvSpPr>
        <p:spPr>
          <a:xfrm>
            <a:off x="11103173" y="5659338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172468" y="5688151"/>
            <a:ext cx="323612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spc="-51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500" dirty="0"/>
          </a:p>
        </p:txBody>
      </p:sp>
      <p:sp>
        <p:nvSpPr>
          <p:cNvPr id="23" name="Text 20"/>
          <p:cNvSpPr/>
          <p:nvPr/>
        </p:nvSpPr>
        <p:spPr>
          <a:xfrm>
            <a:off x="9985653" y="6712506"/>
            <a:ext cx="2697361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b="1" spc="-42" kern="0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게임 요소 개발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8963144" y="7172920"/>
            <a:ext cx="474249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spc="-32" kern="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흥미로운 퀴즈와 챌린지 게임 시스템 프로그래밍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20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20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Times New Roman"/>
      </a:majorFont>
      <a:minorFont>
        <a:latin typeface="함초롬돋움"/>
        <a:ea typeface="함초롬돋움"/>
        <a:cs typeface="Times New Roma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PptxGenJS</ep:Company>
  <ep:Words>2</ep:Words>
  <ep:PresentationFormat>On-screen Show (16:9)</ep:PresentationFormat>
  <ep:Paragraphs>0</ep:Paragraphs>
  <ep:Slides>8</ep:Slides>
  <ep:Notes>8</ep:Notes>
  <ep:TotalTime>0</ep:TotalTime>
  <ep:HiddenSlides>0</ep:HiddenSlides>
  <ep:MMClips>1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ep:HeadingPairs>
  <ep:TitlesOfParts>
    <vt:vector size="9" baseType="lpstr">
      <vt:lpstr>Office Theme</vt:lpstr>
      <vt:lpstr>슬라이드 1</vt:lpstr>
      <vt:lpstr>Slide 7</vt:lpstr>
      <vt:lpstr>Slide 8</vt:lpstr>
      <vt:lpstr>슬라이드 4</vt:lpstr>
      <vt:lpstr>슬라이드 5</vt:lpstr>
      <vt:lpstr>슬라이드 6</vt:lpstr>
      <vt:lpstr>슬라이드 7</vt:lpstr>
      <vt:lpstr>슬라이드 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2025-04-15T04:56:32.000</dcterms:created>
  <dc:creator>PptxGenJS</dc:creator>
  <cp:lastModifiedBy>yee</cp:lastModifiedBy>
  <dcterms:modified xsi:type="dcterms:W3CDTF">2025-04-16T01:34:11.958</dcterms:modified>
  <cp:revision>16</cp:revision>
  <dc:subject>PptxGenJS Presentation</dc:subject>
  <dc:title>PptxGenJS Presentation</dc:title>
  <cp:version>1000.0000.01</cp:version>
</cp:coreProperties>
</file>